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3" r:id="rId3"/>
    <p:sldId id="257" r:id="rId4"/>
    <p:sldId id="266" r:id="rId5"/>
    <p:sldId id="267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64" autoAdjust="0"/>
  </p:normalViewPr>
  <p:slideViewPr>
    <p:cSldViewPr snapToGrid="0">
      <p:cViewPr varScale="1">
        <p:scale>
          <a:sx n="62" d="100"/>
          <a:sy n="62" d="100"/>
        </p:scale>
        <p:origin x="149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C8762-CE90-4859-B042-0FCCD61DC979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A3311-71F1-44D5-B696-260AAA59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0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99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3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 ôn</a:t>
            </a:r>
            <a:r>
              <a:rPr lang="en-US" sz="13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tập ngày hôm nay, cô và chúng mình sẽ nghe viết bài Lời hứa của tác giả Pan tê lê ép</a:t>
            </a: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9ECDE-F88C-48CF-9D13-2DBE889E725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9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em hãy lắng nghe cô đọc bài.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A3311-71F1-44D5-B696-260AAA599C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43BDE-53BB-490A-9323-FFE6A02950B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84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5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4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234" indent="0" algn="ctr">
              <a:buNone/>
              <a:defRPr sz="2000"/>
            </a:lvl2pPr>
            <a:lvl3pPr marL="902468" indent="0" algn="ctr">
              <a:buNone/>
              <a:defRPr sz="1700"/>
            </a:lvl3pPr>
            <a:lvl4pPr marL="1353701" indent="0" algn="ctr">
              <a:buNone/>
              <a:defRPr sz="1600"/>
            </a:lvl4pPr>
            <a:lvl5pPr marL="1804938" indent="0" algn="ctr">
              <a:buNone/>
              <a:defRPr sz="1600"/>
            </a:lvl5pPr>
            <a:lvl6pPr marL="2256170" indent="0" algn="ctr">
              <a:buNone/>
              <a:defRPr sz="1600"/>
            </a:lvl6pPr>
            <a:lvl7pPr marL="2707403" indent="0" algn="ctr">
              <a:buNone/>
              <a:defRPr sz="1600"/>
            </a:lvl7pPr>
            <a:lvl8pPr marL="3158637" indent="0" algn="ctr">
              <a:buNone/>
              <a:defRPr sz="1600"/>
            </a:lvl8pPr>
            <a:lvl9pPr marL="360987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2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2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5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1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6CA3-7282-45A0-BBD2-5F6E180CE6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DE9C1-4F2A-481C-80FB-522D87191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"/>
            <a:ext cx="12192000" cy="8641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8563" y="5974194"/>
            <a:ext cx="12192000" cy="873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FE8A7-9F6C-48BA-90C2-F003FD31E49F}"/>
              </a:ext>
            </a:extLst>
          </p:cNvPr>
          <p:cNvSpPr txBox="1"/>
          <p:nvPr userDrawn="1"/>
        </p:nvSpPr>
        <p:spPr>
          <a:xfrm>
            <a:off x="10920728" y="10642"/>
            <a:ext cx="1199367" cy="463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276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3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KTUTS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278D5CF-AA1D-4F7E-A072-3B34C67664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173" y="4931134"/>
            <a:ext cx="2384832" cy="20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227597" rtl="0" fontAlgn="base">
        <a:spcBef>
          <a:spcPct val="0"/>
        </a:spcBef>
        <a:spcAft>
          <a:spcPct val="0"/>
        </a:spcAft>
        <a:defRPr sz="596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27597" rtl="0" fontAlgn="base">
        <a:spcBef>
          <a:spcPct val="0"/>
        </a:spcBef>
        <a:spcAft>
          <a:spcPct val="0"/>
        </a:spcAft>
        <a:defRPr sz="5968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1227597" rtl="0" fontAlgn="base">
        <a:spcBef>
          <a:spcPct val="0"/>
        </a:spcBef>
        <a:spcAft>
          <a:spcPct val="0"/>
        </a:spcAft>
        <a:defRPr sz="5968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1227597" rtl="0" fontAlgn="base">
        <a:spcBef>
          <a:spcPct val="0"/>
        </a:spcBef>
        <a:spcAft>
          <a:spcPct val="0"/>
        </a:spcAft>
        <a:defRPr sz="5968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1227597" rtl="0" fontAlgn="base">
        <a:spcBef>
          <a:spcPct val="0"/>
        </a:spcBef>
        <a:spcAft>
          <a:spcPct val="0"/>
        </a:spcAft>
        <a:defRPr sz="5968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580539" algn="ctr" defTabSz="1227597" rtl="0" fontAlgn="base">
        <a:spcBef>
          <a:spcPct val="0"/>
        </a:spcBef>
        <a:spcAft>
          <a:spcPct val="0"/>
        </a:spcAft>
        <a:defRPr sz="5968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1161077" algn="ctr" defTabSz="1227597" rtl="0" fontAlgn="base">
        <a:spcBef>
          <a:spcPct val="0"/>
        </a:spcBef>
        <a:spcAft>
          <a:spcPct val="0"/>
        </a:spcAft>
        <a:defRPr sz="5968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741615" algn="ctr" defTabSz="1227597" rtl="0" fontAlgn="base">
        <a:spcBef>
          <a:spcPct val="0"/>
        </a:spcBef>
        <a:spcAft>
          <a:spcPct val="0"/>
        </a:spcAft>
        <a:defRPr sz="5968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2322152" algn="ctr" defTabSz="1227597" rtl="0" fontAlgn="base">
        <a:spcBef>
          <a:spcPct val="0"/>
        </a:spcBef>
        <a:spcAft>
          <a:spcPct val="0"/>
        </a:spcAft>
        <a:defRPr sz="5968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459593" indent="-459593" algn="l" defTabSz="1227597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317" kern="1200">
          <a:solidFill>
            <a:schemeClr val="tx1"/>
          </a:solidFill>
          <a:latin typeface="+mn-lt"/>
          <a:ea typeface="+mn-ea"/>
          <a:cs typeface="+mn-cs"/>
        </a:defRPr>
      </a:lvl1pPr>
      <a:lvl2pPr marL="997800" indent="-382995" algn="l" defTabSz="1227597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36007" indent="-306395" algn="l" defTabSz="1227597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3pPr>
      <a:lvl4pPr marL="2148797" indent="-306395" algn="l" defTabSz="1227597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63604" indent="-306395" algn="l" defTabSz="1227597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79428" indent="-307220" algn="l" defTabSz="122888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93869" indent="-307220" algn="l" defTabSz="122888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608311" indent="-307220" algn="l" defTabSz="122888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222752" indent="-307220" algn="l" defTabSz="122888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28883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1pPr>
      <a:lvl2pPr marL="614441" algn="l" defTabSz="1228883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2pPr>
      <a:lvl3pPr marL="1228883" algn="l" defTabSz="1228883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3pPr>
      <a:lvl4pPr marL="1843324" algn="l" defTabSz="1228883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4pPr>
      <a:lvl5pPr marL="2457766" algn="l" defTabSz="1228883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5pPr>
      <a:lvl6pPr marL="3072207" algn="l" defTabSz="1228883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6pPr>
      <a:lvl7pPr marL="3686648" algn="l" defTabSz="1228883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7pPr>
      <a:lvl8pPr marL="4301089" algn="l" defTabSz="1228883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8pPr>
      <a:lvl9pPr marL="4915532" algn="l" defTabSz="1228883" rtl="0" eaLnBrk="1" latinLnBrk="0" hangingPunct="1">
        <a:defRPr sz="2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0536991" y="1216344"/>
            <a:ext cx="1379348" cy="1318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681941" y="4600456"/>
            <a:ext cx="1255331" cy="13433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81719" y="912510"/>
            <a:ext cx="11391181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>
                <a:solidFill>
                  <a:srgbClr val="F79646">
                    <a:lumMod val="75000"/>
                  </a:srgbClr>
                </a:solidFill>
                <a:latin typeface="UTM Cookies"/>
              </a:rPr>
              <a:t>PHÒNG GIÁO DỤC ĐÀO TẠO QUẬN </a:t>
            </a:r>
            <a:r>
              <a:rPr lang="en-US" sz="4400" dirty="0">
                <a:solidFill>
                  <a:srgbClr val="F79646">
                    <a:lumMod val="75000"/>
                  </a:srgbClr>
                </a:solidFill>
                <a:latin typeface="UTM Cookies"/>
              </a:rPr>
              <a:t>GÒ VẤP</a:t>
            </a:r>
          </a:p>
          <a:p>
            <a:pPr algn="ctr">
              <a:lnSpc>
                <a:spcPct val="120000"/>
              </a:lnSpc>
            </a:pPr>
            <a:endParaRPr lang="vi-VN" sz="4400" dirty="0">
              <a:solidFill>
                <a:srgbClr val="F79646">
                  <a:lumMod val="75000"/>
                </a:srgbClr>
              </a:solidFill>
              <a:latin typeface="UTM Cooki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25528" y="2724301"/>
            <a:ext cx="11642546" cy="9387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dist">
              <a:defRPr/>
            </a:pPr>
            <a:r>
              <a:rPr lang="en-US" altLang="zh-CN" sz="5500" b="1">
                <a:solidFill>
                  <a:srgbClr val="DE466A"/>
                </a:solidFill>
                <a:latin typeface="UTM Avo" panose="02040603050506020204" pitchFamily="18" charset="0"/>
                <a:ea typeface="方正启体简体" panose="03000509000000000000" pitchFamily="65" charset="-122"/>
              </a:rPr>
              <a:t>Môn Tiếng Việt - </a:t>
            </a:r>
            <a:r>
              <a:rPr lang="en-US" altLang="zh-CN" sz="5500" b="1" err="1">
                <a:solidFill>
                  <a:srgbClr val="DE466A"/>
                </a:solidFill>
                <a:latin typeface="UTM Avo" panose="02040603050506020204" pitchFamily="18" charset="0"/>
                <a:ea typeface="方正启体简体" panose="03000509000000000000" pitchFamily="65" charset="-122"/>
              </a:rPr>
              <a:t>Lớp</a:t>
            </a:r>
            <a:r>
              <a:rPr lang="en-US" altLang="zh-CN" sz="5500" b="1">
                <a:solidFill>
                  <a:srgbClr val="DE466A"/>
                </a:solidFill>
                <a:latin typeface="UTM Avo" panose="02040603050506020204" pitchFamily="18" charset="0"/>
                <a:ea typeface="方正启体简体" panose="03000509000000000000" pitchFamily="65" charset="-122"/>
              </a:rPr>
              <a:t> 4 </a:t>
            </a:r>
            <a:r>
              <a:rPr lang="x-none" altLang="zh-CN" sz="5500" b="1">
                <a:solidFill>
                  <a:srgbClr val="DE466A"/>
                </a:solidFill>
                <a:latin typeface="UTM Avo" panose="02040603050506020204" pitchFamily="18" charset="0"/>
                <a:ea typeface="方正启体简体" panose="03000509000000000000" pitchFamily="65" charset="-122"/>
              </a:rPr>
              <a:t>–</a:t>
            </a:r>
            <a:r>
              <a:rPr lang="en-US" altLang="zh-CN" sz="5500" b="1">
                <a:solidFill>
                  <a:srgbClr val="DE466A"/>
                </a:solidFill>
                <a:latin typeface="UTM Avo" panose="02040603050506020204" pitchFamily="18" charset="0"/>
                <a:ea typeface="方正启体简体" panose="03000509000000000000" pitchFamily="65" charset="-122"/>
              </a:rPr>
              <a:t> Tuần 10</a:t>
            </a:r>
            <a:endParaRPr lang="zh-CN" altLang="en-US" sz="5500" b="1" dirty="0">
              <a:solidFill>
                <a:srgbClr val="DE466A"/>
              </a:solidFill>
              <a:latin typeface="UTM Avo" panose="02040603050506020204" pitchFamily="18" charset="0"/>
              <a:ea typeface="方正启体简体" panose="03000509000000000000" pitchFamily="65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9309" y="394830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4800" b="1">
                <a:solidFill>
                  <a:srgbClr val="0000FF"/>
                </a:solidFill>
                <a:latin typeface="HP001 4 hàng" panose="020B0603050302020204" pitchFamily="34" charset="0"/>
                <a:ea typeface="幼圆" panose="02010509060101010101" pitchFamily="49" charset="-122"/>
              </a:rPr>
              <a:t>Tiết 2 </a:t>
            </a:r>
            <a:r>
              <a:rPr lang="en-US" altLang="zh-CN" sz="4800" b="1">
                <a:solidFill>
                  <a:prstClr val="black"/>
                </a:solidFill>
                <a:latin typeface="HP001 4 hàng" panose="020B0603050302020204" pitchFamily="34" charset="0"/>
                <a:ea typeface="幼圆" panose="02010509060101010101" pitchFamily="49" charset="-122"/>
              </a:rPr>
              <a:t>(</a:t>
            </a:r>
            <a:r>
              <a:rPr lang="en-US" altLang="zh-CN" sz="4800" b="1" i="1">
                <a:solidFill>
                  <a:prstClr val="black"/>
                </a:solidFill>
                <a:latin typeface="HP001 4 hàng" panose="020B0603050302020204" pitchFamily="34" charset="0"/>
                <a:ea typeface="幼圆" panose="02010509060101010101" pitchFamily="49" charset="-122"/>
              </a:rPr>
              <a:t>Tr 96)</a:t>
            </a:r>
            <a:endParaRPr lang="zh-CN" altLang="en-US" sz="4800" b="1" dirty="0">
              <a:solidFill>
                <a:prstClr val="black"/>
              </a:solidFill>
              <a:latin typeface="HP001 4 hàng" panose="020B0603050302020204" pitchFamily="34" charset="0"/>
              <a:ea typeface="幼圆" panose="020105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1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7" grpId="0"/>
    </p:bldLst>
  </p:timing>
  <p:extLst>
    <p:ext uri="{E180D4A7-C9FB-4DFB-919C-405C955672EB}">
      <p14:showEvtLst xmlns:p14="http://schemas.microsoft.com/office/powerpoint/2010/main">
        <p14:playEvt time="46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" y="1280677"/>
            <a:ext cx="6072789" cy="24848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3832623" y="2458895"/>
            <a:ext cx="5312410" cy="22678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0" y="5066217"/>
            <a:ext cx="12358753" cy="1767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55" y="5225767"/>
            <a:ext cx="997275" cy="14393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0" y="552982"/>
            <a:ext cx="3820168" cy="63050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20" y="818860"/>
            <a:ext cx="1841604" cy="14732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41" y="5597292"/>
            <a:ext cx="739862" cy="10678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87" y="5138695"/>
            <a:ext cx="997275" cy="14393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72" y="5510220"/>
            <a:ext cx="739862" cy="10678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73" y="5484489"/>
            <a:ext cx="739862" cy="10678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17" y="5025888"/>
            <a:ext cx="997275" cy="14393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293" y="1461291"/>
            <a:ext cx="1521100" cy="1381763"/>
          </a:xfrm>
          <a:prstGeom prst="rect">
            <a:avLst/>
          </a:prstGeom>
        </p:spPr>
      </p:pic>
      <p:sp>
        <p:nvSpPr>
          <p:cNvPr id="52" name="文本框 2"/>
          <p:cNvSpPr txBox="1">
            <a:spLocks noChangeArrowheads="1"/>
          </p:cNvSpPr>
          <p:nvPr/>
        </p:nvSpPr>
        <p:spPr bwMode="auto">
          <a:xfrm>
            <a:off x="3894680" y="1673577"/>
            <a:ext cx="7262524" cy="1413808"/>
          </a:xfrm>
          <a:prstGeom prst="rect">
            <a:avLst/>
          </a:prstGeom>
          <a:noFill/>
          <a:ln>
            <a:noFill/>
          </a:ln>
        </p:spPr>
        <p:txBody>
          <a:bodyPr wrap="square" lIns="122895" tIns="61448" rIns="122895" bIns="61448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defTabSz="122762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381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黑体" panose="02010609060101010101" pitchFamily="49" charset="-122"/>
              </a:rPr>
              <a:t>1. Nghe viết</a:t>
            </a:r>
            <a:endParaRPr lang="zh-CN" altLang="en-US" sz="8381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3931839" y="3356174"/>
            <a:ext cx="7262524" cy="1413808"/>
          </a:xfrm>
          <a:prstGeom prst="rect">
            <a:avLst/>
          </a:prstGeom>
          <a:noFill/>
          <a:ln>
            <a:noFill/>
          </a:ln>
        </p:spPr>
        <p:txBody>
          <a:bodyPr wrap="square" lIns="122895" tIns="61448" rIns="122895" bIns="61448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defTabSz="122762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381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黑体" panose="02010609060101010101" pitchFamily="49" charset="-122"/>
              </a:rPr>
              <a:t>Lời hứa</a:t>
            </a:r>
            <a:endParaRPr lang="zh-CN" altLang="en-US" sz="8381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5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Lời hứa</a:t>
            </a:r>
            <a:endParaRPr lang="en-US" sz="2800" b="0" i="0">
              <a:solidFill>
                <a:srgbClr val="0000FF"/>
              </a:solidFill>
              <a:effectLst/>
              <a:latin typeface="Verdana" panose="020B0604030504040204" pitchFamily="34" charset="0"/>
            </a:endParaRPr>
          </a:p>
          <a:p>
            <a:pPr indent="442913"/>
            <a:br>
              <a:rPr lang="vi-VN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     </a:t>
            </a:r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Tôi rời công viên vào lúc phố đã lên đèn. Bỗng nghe sau bụi cây có tiếng một em bé khóc. Bước tới gần, tôi hỏi :</a:t>
            </a:r>
            <a:br>
              <a:rPr lang="vi-VN" sz="2800">
                <a:solidFill>
                  <a:srgbClr val="0000FF"/>
                </a:solidFill>
              </a:rPr>
            </a:br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– Sao em chưa về nhà ?</a:t>
            </a:r>
            <a:endParaRPr lang="en-US" sz="2800">
              <a:solidFill>
                <a:srgbClr val="0000FF"/>
              </a:solidFill>
            </a:endParaRPr>
          </a:p>
          <a:p>
            <a:pPr indent="442913"/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Em nhỏ ngẩng đầu nhìn tôi, đáp :</a:t>
            </a:r>
            <a:br>
              <a:rPr lang="vi-VN" sz="2800">
                <a:solidFill>
                  <a:srgbClr val="0000FF"/>
                </a:solidFill>
              </a:rPr>
            </a:br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– Em không về được !</a:t>
            </a:r>
            <a:br>
              <a:rPr lang="vi-VN" sz="2800">
                <a:solidFill>
                  <a:srgbClr val="0000FF"/>
                </a:solidFill>
              </a:rPr>
            </a:br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– Vì sao ?</a:t>
            </a:r>
            <a:br>
              <a:rPr lang="vi-VN" sz="2800">
                <a:solidFill>
                  <a:srgbClr val="0000FF"/>
                </a:solidFill>
              </a:rPr>
            </a:br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– Em là lính gác.</a:t>
            </a:r>
            <a:br>
              <a:rPr lang="vi-VN" sz="2800">
                <a:solidFill>
                  <a:srgbClr val="0000FF"/>
                </a:solidFill>
              </a:rPr>
            </a:br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– Sao lại là lính gác ?</a:t>
            </a:r>
            <a:br>
              <a:rPr lang="vi-VN" sz="2800">
                <a:solidFill>
                  <a:srgbClr val="0000FF"/>
                </a:solidFill>
              </a:rPr>
            </a:br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– Có mấy bạn rủ em đánh trận giả. Một bạn lớn bảo : “Cậu là trung sĩ” và giao cho em đứng gác kho đạn ở đây. Bạn ấy lại bảo : “Cậu hãy hứa là đứng gác cho đến khi có người tới thay” Em đã trả lời : “Xin hứa.”</a:t>
            </a:r>
            <a:endParaRPr lang="en-US" sz="2800" b="0" i="0">
              <a:solidFill>
                <a:srgbClr val="0000FF"/>
              </a:solidFill>
              <a:effectLst/>
              <a:latin typeface="Verdana" panose="020B0604030504040204" pitchFamily="34" charset="0"/>
            </a:endParaRPr>
          </a:p>
          <a:p>
            <a:pPr indent="442913" algn="r"/>
            <a:r>
              <a:rPr lang="vi-VN" sz="2800" b="0" i="0"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Theo PAN-TÊ-LÊ-ÉP</a:t>
            </a:r>
            <a:endParaRPr lang="en-US" sz="280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787" y="2492843"/>
            <a:ext cx="11257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FF"/>
                </a:solidFill>
                <a:latin typeface="UTM Avo" panose="02040603050506020204" pitchFamily="18" charset="0"/>
              </a:rPr>
              <a:t>Trung sĩ: </a:t>
            </a:r>
            <a:r>
              <a:rPr lang="vi-VN" sz="4000">
                <a:solidFill>
                  <a:srgbClr val="0000FF"/>
                </a:solidFill>
                <a:latin typeface="UTM Avo" panose="02040603050506020204" pitchFamily="18" charset="0"/>
              </a:rPr>
              <a:t>một cấp bậc trong quân đội, thường chỉ huy một tiểu đội.</a:t>
            </a:r>
          </a:p>
          <a:p>
            <a:endParaRPr lang="en-US" sz="400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2539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i="0"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Giải nghĩa</a:t>
            </a:r>
            <a:endParaRPr lang="en-US" sz="40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 bwMode="auto">
          <a:xfrm>
            <a:off x="24580" y="113492"/>
            <a:ext cx="11629156" cy="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Lập bảng tổng kết quy tắc viết tên riêng theo mẫu sau: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31564"/>
              </p:ext>
            </p:extLst>
          </p:nvPr>
        </p:nvGraphicFramePr>
        <p:xfrm>
          <a:off x="24580" y="545602"/>
          <a:ext cx="12192000" cy="6312399"/>
        </p:xfrm>
        <a:graphic>
          <a:graphicData uri="http://schemas.openxmlformats.org/drawingml/2006/table">
            <a:tbl>
              <a:tblPr firstRow="1" bandRow="1"/>
              <a:tblGrid>
                <a:gridCol w="258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309">
                <a:tc>
                  <a:txBody>
                    <a:bodyPr/>
                    <a:lstStyle>
                      <a:lvl1pPr marL="0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14441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28883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43324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57766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72207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86648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301089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915532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 err="1"/>
                        <a:t>Các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loại</a:t>
                      </a:r>
                      <a:r>
                        <a:rPr lang="en-US" sz="2800" baseline="0" dirty="0"/>
                        <a:t> </a:t>
                      </a:r>
                    </a:p>
                    <a:p>
                      <a:pPr algn="ctr"/>
                      <a:r>
                        <a:rPr lang="en-US" sz="2800" baseline="0" dirty="0" err="1"/>
                        <a:t>tên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riêng</a:t>
                      </a:r>
                      <a:endParaRPr lang="en-US" sz="2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14441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28883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43324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57766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72207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86648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301089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915532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 err="1"/>
                        <a:t>Quy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tắc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viết</a:t>
                      </a:r>
                      <a:endParaRPr lang="en-US" sz="2800" dirty="0"/>
                    </a:p>
                  </a:txBody>
                  <a:tcPr anchor="ctr">
                    <a:lnL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14441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28883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43324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57766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72207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86648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301089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915532" algn="l" defTabSz="1228883" rtl="0" eaLnBrk="1" latinLnBrk="0" hangingPunct="1">
                        <a:defRPr sz="241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 err="1"/>
                        <a:t>Ví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dụ</a:t>
                      </a:r>
                      <a:endParaRPr lang="en-US" sz="2800" dirty="0"/>
                    </a:p>
                  </a:txBody>
                  <a:tcPr anchor="ctr">
                    <a:lnL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431">
                <a:tc>
                  <a:txBody>
                    <a:bodyPr/>
                    <a:lstStyle>
                      <a:lvl1pPr marL="0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14441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28883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43324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57766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72207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86648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301089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915532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14441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28883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43324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57766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72207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86648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301089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915532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14441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28883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43324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57766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72207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86648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301089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915532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659">
                <a:tc>
                  <a:txBody>
                    <a:bodyPr/>
                    <a:lstStyle>
                      <a:lvl1pPr marL="0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14441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28883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43324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57766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72207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86648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301089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915532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14441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28883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43324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57766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72207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86648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301089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915532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14441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28883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43324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57766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72207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86648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301089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915532" algn="l" defTabSz="1228883" rtl="0" eaLnBrk="1" latinLnBrk="0" hangingPunct="1">
                        <a:defRPr sz="24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-152400" y="1558626"/>
            <a:ext cx="26301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người, tên địa lí Việt Nam</a:t>
            </a:r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-1" y="4052139"/>
            <a:ext cx="2477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Tên người, tên địa lí nước ngoài</a:t>
            </a:r>
          </a:p>
        </p:txBody>
      </p:sp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2630128" y="1582580"/>
            <a:ext cx="55109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 Box 85"/>
          <p:cNvSpPr txBox="1">
            <a:spLocks noChangeArrowheads="1"/>
          </p:cNvSpPr>
          <p:nvPr/>
        </p:nvSpPr>
        <p:spPr bwMode="auto">
          <a:xfrm>
            <a:off x="8915401" y="1582580"/>
            <a:ext cx="3352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Lê Văn Tám</a:t>
            </a:r>
          </a:p>
        </p:txBody>
      </p:sp>
      <p:sp>
        <p:nvSpPr>
          <p:cNvPr id="43" name="Text Box 85"/>
          <p:cNvSpPr txBox="1">
            <a:spLocks noChangeArrowheads="1"/>
          </p:cNvSpPr>
          <p:nvPr/>
        </p:nvSpPr>
        <p:spPr bwMode="auto">
          <a:xfrm>
            <a:off x="8590937" y="2348895"/>
            <a:ext cx="3898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Điện Biên Phủ</a:t>
            </a:r>
          </a:p>
        </p:txBody>
      </p:sp>
      <p:sp>
        <p:nvSpPr>
          <p:cNvPr id="44" name="Text Box 85"/>
          <p:cNvSpPr txBox="1">
            <a:spLocks noChangeArrowheads="1"/>
          </p:cNvSpPr>
          <p:nvPr/>
        </p:nvSpPr>
        <p:spPr bwMode="auto">
          <a:xfrm>
            <a:off x="2633812" y="3067254"/>
            <a:ext cx="61685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hoa chữ cái đầu của mỗi bộ phận tạo thành tên đó. Nếu bộ phận tạo thành tên gồm nhiều tiếng thì giữa các tiếng có gạch nối.</a:t>
            </a:r>
          </a:p>
        </p:txBody>
      </p:sp>
      <p:sp>
        <p:nvSpPr>
          <p:cNvPr id="45" name="Text Box 85"/>
          <p:cNvSpPr txBox="1">
            <a:spLocks noChangeArrowheads="1"/>
          </p:cNvSpPr>
          <p:nvPr/>
        </p:nvSpPr>
        <p:spPr bwMode="auto">
          <a:xfrm>
            <a:off x="8930145" y="3305268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Lu-i Pa-xtơ</a:t>
            </a:r>
          </a:p>
        </p:txBody>
      </p:sp>
      <p:sp>
        <p:nvSpPr>
          <p:cNvPr id="46" name="Text Box 85"/>
          <p:cNvSpPr txBox="1">
            <a:spLocks noChangeArrowheads="1"/>
          </p:cNvSpPr>
          <p:nvPr/>
        </p:nvSpPr>
        <p:spPr bwMode="auto">
          <a:xfrm>
            <a:off x="8853944" y="3991068"/>
            <a:ext cx="3338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Xanh Pê-téc-bua</a:t>
            </a:r>
          </a:p>
        </p:txBody>
      </p:sp>
      <p:sp>
        <p:nvSpPr>
          <p:cNvPr id="47" name="Text Box 85"/>
          <p:cNvSpPr txBox="1">
            <a:spLocks noChangeArrowheads="1"/>
          </p:cNvSpPr>
          <p:nvPr/>
        </p:nvSpPr>
        <p:spPr bwMode="auto">
          <a:xfrm>
            <a:off x="2630128" y="5129357"/>
            <a:ext cx="57272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48" name="Text Box 85"/>
          <p:cNvSpPr txBox="1">
            <a:spLocks noChangeArrowheads="1"/>
          </p:cNvSpPr>
          <p:nvPr/>
        </p:nvSpPr>
        <p:spPr bwMode="auto">
          <a:xfrm>
            <a:off x="8915401" y="5131169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Bạch Cư Dị </a:t>
            </a:r>
          </a:p>
        </p:txBody>
      </p:sp>
      <p:sp>
        <p:nvSpPr>
          <p:cNvPr id="49" name="Text Box 85"/>
          <p:cNvSpPr txBox="1">
            <a:spLocks noChangeArrowheads="1"/>
          </p:cNvSpPr>
          <p:nvPr/>
        </p:nvSpPr>
        <p:spPr bwMode="auto">
          <a:xfrm>
            <a:off x="8991601" y="5740769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Luân Đôn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1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D80D417-E6CD-4FBA-AED6-F41A148BD1F2}"/>
  <p:tag name="GENSWF_ADVANCE_TIME" val="19.685"/>
  <p:tag name="TIMING" val="|8.2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2.571"/>
  <p:tag name="TIMING" val="|9.354"/>
  <p:tag name="ISPRING_CUSTOM_TIMING_USED" val="1"/>
  <p:tag name="ISPRING_SLIDE_ID_2" val="{5927000C-60CF-4B12-A9AC-B738CDEBD983}"/>
  <p:tag name="GENSWF_SLIDE_TITLE" val="Luyện tập Xây dựng cốt truyện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9.019"/>
  <p:tag name="TIMING" val="|4.566|13.641|2.876"/>
  <p:tag name="ISPRING_SLIDE_ID_2" val="{6B1E0274-1881-48CD-BF88-F7814F093BFE}"/>
  <p:tag name="GENSWF_SLIDE_TITLE" val="Khám phá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359</Words>
  <Application>Microsoft Office PowerPoint</Application>
  <PresentationFormat>Widescreen</PresentationFormat>
  <Paragraphs>33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UTM Avo</vt:lpstr>
      <vt:lpstr>UTM Cookies</vt:lpstr>
      <vt:lpstr>UTM Davida</vt:lpstr>
      <vt:lpstr>Verdana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kkkkk</dc:creator>
  <cp:lastModifiedBy>KimDung</cp:lastModifiedBy>
  <cp:revision>23</cp:revision>
  <dcterms:created xsi:type="dcterms:W3CDTF">2021-10-14T15:11:01Z</dcterms:created>
  <dcterms:modified xsi:type="dcterms:W3CDTF">2022-11-06T10:21:03Z</dcterms:modified>
</cp:coreProperties>
</file>